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61" r:id="rId3"/>
    <p:sldId id="262" r:id="rId4"/>
    <p:sldId id="257" r:id="rId5"/>
    <p:sldId id="258" r:id="rId6"/>
    <p:sldId id="259" r:id="rId7"/>
    <p:sldId id="260"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0" d="100"/>
          <a:sy n="80" d="100"/>
        </p:scale>
        <p:origin x="-192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CA"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lang="en-US"/>
          </a:p>
        </p:txBody>
      </p:sp>
      <p:sp>
        <p:nvSpPr>
          <p:cNvPr id="4" name="Date Placeholder 3"/>
          <p:cNvSpPr>
            <a:spLocks noGrp="1"/>
          </p:cNvSpPr>
          <p:nvPr>
            <p:ph type="dt" sz="half" idx="10"/>
          </p:nvPr>
        </p:nvSpPr>
        <p:spPr/>
        <p:txBody>
          <a:bodyPr/>
          <a:lstStyle/>
          <a:p>
            <a:fld id="{508BA06C-983D-D548-8CA8-E5E09082E018}" type="datetimeFigureOut">
              <a:rPr lang="en-US" smtClean="0"/>
              <a:t>12-02-27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70D91-BDC8-034C-843B-10C67EAACFE9}" type="slidenum">
              <a:rPr lang="en-US" smtClean="0"/>
              <a:t>‹#›</a:t>
            </a:fld>
            <a:endParaRPr lang="en-US"/>
          </a:p>
        </p:txBody>
      </p:sp>
    </p:spTree>
    <p:extLst>
      <p:ext uri="{BB962C8B-B14F-4D97-AF65-F5344CB8AC3E}">
        <p14:creationId xmlns:p14="http://schemas.microsoft.com/office/powerpoint/2010/main" val="30572478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508BA06C-983D-D548-8CA8-E5E09082E018}" type="datetimeFigureOut">
              <a:rPr lang="en-US" smtClean="0"/>
              <a:t>12-02-27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70D91-BDC8-034C-843B-10C67EAACFE9}" type="slidenum">
              <a:rPr lang="en-US" smtClean="0"/>
              <a:t>‹#›</a:t>
            </a:fld>
            <a:endParaRPr lang="en-US"/>
          </a:p>
        </p:txBody>
      </p:sp>
    </p:spTree>
    <p:extLst>
      <p:ext uri="{BB962C8B-B14F-4D97-AF65-F5344CB8AC3E}">
        <p14:creationId xmlns:p14="http://schemas.microsoft.com/office/powerpoint/2010/main" val="3094800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CA"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508BA06C-983D-D548-8CA8-E5E09082E018}" type="datetimeFigureOut">
              <a:rPr lang="en-US" smtClean="0"/>
              <a:t>12-02-27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70D91-BDC8-034C-843B-10C67EAACFE9}" type="slidenum">
              <a:rPr lang="en-US" smtClean="0"/>
              <a:t>‹#›</a:t>
            </a:fld>
            <a:endParaRPr lang="en-US"/>
          </a:p>
        </p:txBody>
      </p:sp>
    </p:spTree>
    <p:extLst>
      <p:ext uri="{BB962C8B-B14F-4D97-AF65-F5344CB8AC3E}">
        <p14:creationId xmlns:p14="http://schemas.microsoft.com/office/powerpoint/2010/main" val="24631778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idx="1"/>
          </p:nvPr>
        </p:nvSpPr>
        <p:spPr/>
        <p:txBody>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10"/>
          </p:nvPr>
        </p:nvSpPr>
        <p:spPr/>
        <p:txBody>
          <a:bodyPr/>
          <a:lstStyle/>
          <a:p>
            <a:fld id="{508BA06C-983D-D548-8CA8-E5E09082E018}" type="datetimeFigureOut">
              <a:rPr lang="en-US" smtClean="0"/>
              <a:t>12-02-27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70D91-BDC8-034C-843B-10C67EAACFE9}" type="slidenum">
              <a:rPr lang="en-US" smtClean="0"/>
              <a:t>‹#›</a:t>
            </a:fld>
            <a:endParaRPr lang="en-US"/>
          </a:p>
        </p:txBody>
      </p:sp>
    </p:spTree>
    <p:extLst>
      <p:ext uri="{BB962C8B-B14F-4D97-AF65-F5344CB8AC3E}">
        <p14:creationId xmlns:p14="http://schemas.microsoft.com/office/powerpoint/2010/main" val="31900390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CA"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508BA06C-983D-D548-8CA8-E5E09082E018}" type="datetimeFigureOut">
              <a:rPr lang="en-US" smtClean="0"/>
              <a:t>12-02-27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BD70D91-BDC8-034C-843B-10C67EAACFE9}" type="slidenum">
              <a:rPr lang="en-US" smtClean="0"/>
              <a:t>‹#›</a:t>
            </a:fld>
            <a:endParaRPr lang="en-US"/>
          </a:p>
        </p:txBody>
      </p:sp>
    </p:spTree>
    <p:extLst>
      <p:ext uri="{BB962C8B-B14F-4D97-AF65-F5344CB8AC3E}">
        <p14:creationId xmlns:p14="http://schemas.microsoft.com/office/powerpoint/2010/main" val="3487028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Date Placeholder 4"/>
          <p:cNvSpPr>
            <a:spLocks noGrp="1"/>
          </p:cNvSpPr>
          <p:nvPr>
            <p:ph type="dt" sz="half" idx="10"/>
          </p:nvPr>
        </p:nvSpPr>
        <p:spPr/>
        <p:txBody>
          <a:bodyPr/>
          <a:lstStyle/>
          <a:p>
            <a:fld id="{508BA06C-983D-D548-8CA8-E5E09082E018}" type="datetimeFigureOut">
              <a:rPr lang="en-US" smtClean="0"/>
              <a:t>12-02-27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D70D91-BDC8-034C-843B-10C67EAACFE9}" type="slidenum">
              <a:rPr lang="en-US" smtClean="0"/>
              <a:t>‹#›</a:t>
            </a:fld>
            <a:endParaRPr lang="en-US"/>
          </a:p>
        </p:txBody>
      </p:sp>
    </p:spTree>
    <p:extLst>
      <p:ext uri="{BB962C8B-B14F-4D97-AF65-F5344CB8AC3E}">
        <p14:creationId xmlns:p14="http://schemas.microsoft.com/office/powerpoint/2010/main" val="39341678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CA"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7" name="Date Placeholder 6"/>
          <p:cNvSpPr>
            <a:spLocks noGrp="1"/>
          </p:cNvSpPr>
          <p:nvPr>
            <p:ph type="dt" sz="half" idx="10"/>
          </p:nvPr>
        </p:nvSpPr>
        <p:spPr/>
        <p:txBody>
          <a:bodyPr/>
          <a:lstStyle/>
          <a:p>
            <a:fld id="{508BA06C-983D-D548-8CA8-E5E09082E018}" type="datetimeFigureOut">
              <a:rPr lang="en-US" smtClean="0"/>
              <a:t>12-02-27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BD70D91-BDC8-034C-843B-10C67EAACFE9}" type="slidenum">
              <a:rPr lang="en-US" smtClean="0"/>
              <a:t>‹#›</a:t>
            </a:fld>
            <a:endParaRPr lang="en-US"/>
          </a:p>
        </p:txBody>
      </p:sp>
    </p:spTree>
    <p:extLst>
      <p:ext uri="{BB962C8B-B14F-4D97-AF65-F5344CB8AC3E}">
        <p14:creationId xmlns:p14="http://schemas.microsoft.com/office/powerpoint/2010/main" val="17265331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lang="en-US"/>
          </a:p>
        </p:txBody>
      </p:sp>
      <p:sp>
        <p:nvSpPr>
          <p:cNvPr id="3" name="Date Placeholder 2"/>
          <p:cNvSpPr>
            <a:spLocks noGrp="1"/>
          </p:cNvSpPr>
          <p:nvPr>
            <p:ph type="dt" sz="half" idx="10"/>
          </p:nvPr>
        </p:nvSpPr>
        <p:spPr/>
        <p:txBody>
          <a:bodyPr/>
          <a:lstStyle/>
          <a:p>
            <a:fld id="{508BA06C-983D-D548-8CA8-E5E09082E018}" type="datetimeFigureOut">
              <a:rPr lang="en-US" smtClean="0"/>
              <a:t>12-02-27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BD70D91-BDC8-034C-843B-10C67EAACFE9}" type="slidenum">
              <a:rPr lang="en-US" smtClean="0"/>
              <a:t>‹#›</a:t>
            </a:fld>
            <a:endParaRPr lang="en-US"/>
          </a:p>
        </p:txBody>
      </p:sp>
    </p:spTree>
    <p:extLst>
      <p:ext uri="{BB962C8B-B14F-4D97-AF65-F5344CB8AC3E}">
        <p14:creationId xmlns:p14="http://schemas.microsoft.com/office/powerpoint/2010/main" val="25111193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8BA06C-983D-D548-8CA8-E5E09082E018}" type="datetimeFigureOut">
              <a:rPr lang="en-US" smtClean="0"/>
              <a:t>12-02-27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BD70D91-BDC8-034C-843B-10C67EAACFE9}" type="slidenum">
              <a:rPr lang="en-US" smtClean="0"/>
              <a:t>‹#›</a:t>
            </a:fld>
            <a:endParaRPr lang="en-US"/>
          </a:p>
        </p:txBody>
      </p:sp>
    </p:spTree>
    <p:extLst>
      <p:ext uri="{BB962C8B-B14F-4D97-AF65-F5344CB8AC3E}">
        <p14:creationId xmlns:p14="http://schemas.microsoft.com/office/powerpoint/2010/main" val="2214680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CA"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508BA06C-983D-D548-8CA8-E5E09082E018}" type="datetimeFigureOut">
              <a:rPr lang="en-US" smtClean="0"/>
              <a:t>12-02-27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D70D91-BDC8-034C-843B-10C67EAACFE9}" type="slidenum">
              <a:rPr lang="en-US" smtClean="0"/>
              <a:t>‹#›</a:t>
            </a:fld>
            <a:endParaRPr lang="en-US"/>
          </a:p>
        </p:txBody>
      </p:sp>
    </p:spTree>
    <p:extLst>
      <p:ext uri="{BB962C8B-B14F-4D97-AF65-F5344CB8AC3E}">
        <p14:creationId xmlns:p14="http://schemas.microsoft.com/office/powerpoint/2010/main" val="1752473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CA"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508BA06C-983D-D548-8CA8-E5E09082E018}" type="datetimeFigureOut">
              <a:rPr lang="en-US" smtClean="0"/>
              <a:t>12-02-27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BD70D91-BDC8-034C-843B-10C67EAACFE9}" type="slidenum">
              <a:rPr lang="en-US" smtClean="0"/>
              <a:t>‹#›</a:t>
            </a:fld>
            <a:endParaRPr lang="en-US"/>
          </a:p>
        </p:txBody>
      </p:sp>
    </p:spTree>
    <p:extLst>
      <p:ext uri="{BB962C8B-B14F-4D97-AF65-F5344CB8AC3E}">
        <p14:creationId xmlns:p14="http://schemas.microsoft.com/office/powerpoint/2010/main" val="276923514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CA"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8BA06C-983D-D548-8CA8-E5E09082E018}" type="datetimeFigureOut">
              <a:rPr lang="en-US" smtClean="0"/>
              <a:t>12-02-27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D70D91-BDC8-034C-843B-10C67EAACFE9}" type="slidenum">
              <a:rPr lang="en-US" smtClean="0"/>
              <a:t>‹#›</a:t>
            </a:fld>
            <a:endParaRPr lang="en-US"/>
          </a:p>
        </p:txBody>
      </p:sp>
    </p:spTree>
    <p:extLst>
      <p:ext uri="{BB962C8B-B14F-4D97-AF65-F5344CB8AC3E}">
        <p14:creationId xmlns:p14="http://schemas.microsoft.com/office/powerpoint/2010/main" val="280422511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CMPT 102</a:t>
            </a:r>
            <a:br>
              <a:rPr lang="en-US" dirty="0" smtClean="0"/>
            </a:br>
            <a:r>
              <a:rPr lang="en-US" dirty="0" smtClean="0"/>
              <a:t>Programming Assignment 2</a:t>
            </a:r>
            <a:endParaRPr lang="en-US" dirty="0"/>
          </a:p>
        </p:txBody>
      </p:sp>
      <p:sp>
        <p:nvSpPr>
          <p:cNvPr id="3" name="Subtitle 2"/>
          <p:cNvSpPr>
            <a:spLocks noGrp="1"/>
          </p:cNvSpPr>
          <p:nvPr>
            <p:ph type="subTitle" idx="1"/>
          </p:nvPr>
        </p:nvSpPr>
        <p:spPr/>
        <p:txBody>
          <a:bodyPr/>
          <a:lstStyle/>
          <a:p>
            <a:r>
              <a:rPr lang="en-US" dirty="0" smtClean="0"/>
              <a:t>Date Due: March 10, 2012</a:t>
            </a:r>
          </a:p>
          <a:p>
            <a:r>
              <a:rPr lang="en-US" dirty="0" smtClean="0"/>
              <a:t>(More problems will be assigned next week)</a:t>
            </a:r>
            <a:endParaRPr lang="en-US" dirty="0"/>
          </a:p>
        </p:txBody>
      </p:sp>
    </p:spTree>
    <p:extLst>
      <p:ext uri="{BB962C8B-B14F-4D97-AF65-F5344CB8AC3E}">
        <p14:creationId xmlns:p14="http://schemas.microsoft.com/office/powerpoint/2010/main" val="210573579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 Gap(</a:t>
            </a:r>
            <a:r>
              <a:rPr lang="en-US" dirty="0" err="1" smtClean="0"/>
              <a:t>M,N,t</a:t>
            </a:r>
            <a:r>
              <a:rPr lang="en-US" dirty="0" smtClean="0"/>
              <a:t>)</a:t>
            </a:r>
            <a:br>
              <a:rPr lang="en-US" dirty="0" smtClean="0"/>
            </a:br>
            <a:r>
              <a:rPr lang="en-US" dirty="0" smtClean="0"/>
              <a:t>(Discussed in the class)</a:t>
            </a:r>
            <a:endParaRPr lang="en-US" dirty="0"/>
          </a:p>
        </p:txBody>
      </p:sp>
      <p:sp>
        <p:nvSpPr>
          <p:cNvPr id="3" name="Content Placeholder 2"/>
          <p:cNvSpPr>
            <a:spLocks noGrp="1"/>
          </p:cNvSpPr>
          <p:nvPr>
            <p:ph idx="1"/>
          </p:nvPr>
        </p:nvSpPr>
        <p:spPr>
          <a:xfrm>
            <a:off x="457200" y="1600201"/>
            <a:ext cx="8229600" cy="3706770"/>
          </a:xfrm>
        </p:spPr>
        <p:txBody>
          <a:bodyPr>
            <a:normAutofit/>
          </a:bodyPr>
          <a:lstStyle/>
          <a:p>
            <a:r>
              <a:rPr lang="en-US" sz="2800" dirty="0" smtClean="0"/>
              <a:t>Consider the following function discussed in the class:</a:t>
            </a:r>
            <a:endParaRPr lang="en-US" sz="2800" dirty="0"/>
          </a:p>
          <a:p>
            <a:pPr marL="0" indent="0">
              <a:buNone/>
            </a:pPr>
            <a:endParaRPr lang="en-US" sz="2800" dirty="0" smtClean="0"/>
          </a:p>
        </p:txBody>
      </p:sp>
      <p:pic>
        <p:nvPicPr>
          <p:cNvPr id="4" name="Picture 3" descr="Screen shot 2012-02-23 at 4.20.46 P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4200" y="2728870"/>
            <a:ext cx="7975600" cy="2578100"/>
          </a:xfrm>
          <a:prstGeom prst="rect">
            <a:avLst/>
          </a:prstGeom>
        </p:spPr>
      </p:pic>
      <p:sp>
        <p:nvSpPr>
          <p:cNvPr id="6" name="Title 1"/>
          <p:cNvSpPr txBox="1">
            <a:spLocks/>
          </p:cNvSpPr>
          <p:nvPr/>
        </p:nvSpPr>
        <p:spPr>
          <a:xfrm>
            <a:off x="457200" y="5296202"/>
            <a:ext cx="8686800" cy="1143000"/>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algn="l">
              <a:defRPr/>
            </a:pPr>
            <a:r>
              <a:rPr lang="en-US" sz="3200" dirty="0" smtClean="0">
                <a:solidFill>
                  <a:srgbClr val="0000FF"/>
                </a:solidFill>
              </a:rPr>
              <a:t>Your task is to analyze the output of</a:t>
            </a:r>
            <a:r>
              <a:rPr lang="en-US" sz="3200" dirty="0">
                <a:solidFill>
                  <a:srgbClr val="0000FF"/>
                </a:solidFill>
              </a:rPr>
              <a:t> </a:t>
            </a:r>
            <a:r>
              <a:rPr lang="en-US" sz="3200" dirty="0" smtClean="0">
                <a:solidFill>
                  <a:srgbClr val="0000FF"/>
                </a:solidFill>
              </a:rPr>
              <a:t>Gap(</a:t>
            </a:r>
            <a:r>
              <a:rPr lang="en-US" sz="3200" dirty="0" err="1" smtClean="0">
                <a:solidFill>
                  <a:srgbClr val="0000FF"/>
                </a:solidFill>
              </a:rPr>
              <a:t>M,N,t</a:t>
            </a:r>
            <a:r>
              <a:rPr lang="en-US" sz="3200" dirty="0" smtClean="0">
                <a:solidFill>
                  <a:srgbClr val="0000FF"/>
                </a:solidFill>
              </a:rPr>
              <a:t>) for different values of M, N, and t.</a:t>
            </a:r>
            <a:endParaRPr lang="en-US" sz="3200" dirty="0">
              <a:solidFill>
                <a:srgbClr val="0000FF"/>
              </a:solidFill>
            </a:endParaRPr>
          </a:p>
        </p:txBody>
      </p:sp>
    </p:spTree>
    <p:extLst>
      <p:ext uri="{BB962C8B-B14F-4D97-AF65-F5344CB8AC3E}">
        <p14:creationId xmlns:p14="http://schemas.microsoft.com/office/powerpoint/2010/main" val="356180976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rgbClr val="0000FF"/>
                </a:solidFill>
                <a:ea typeface="+mj-ea"/>
                <a:cs typeface="+mj-cs"/>
              </a:rPr>
              <a:t>Things that you have to do:</a:t>
            </a:r>
            <a:endParaRPr lang="en-US" dirty="0">
              <a:solidFill>
                <a:srgbClr val="0000FF"/>
              </a:solidFill>
              <a:ea typeface="+mj-ea"/>
              <a:cs typeface="+mj-cs"/>
            </a:endParaRPr>
          </a:p>
        </p:txBody>
      </p:sp>
      <p:sp>
        <p:nvSpPr>
          <p:cNvPr id="61442" name="Content Placeholder 2"/>
          <p:cNvSpPr>
            <a:spLocks noGrp="1"/>
          </p:cNvSpPr>
          <p:nvPr>
            <p:ph idx="1"/>
          </p:nvPr>
        </p:nvSpPr>
        <p:spPr>
          <a:xfrm>
            <a:off x="0" y="1600200"/>
            <a:ext cx="9143999" cy="5257800"/>
          </a:xfrm>
        </p:spPr>
        <p:txBody>
          <a:bodyPr/>
          <a:lstStyle/>
          <a:p>
            <a:r>
              <a:rPr lang="en-US" sz="2800" dirty="0" smtClean="0">
                <a:latin typeface="Calibri" charset="0"/>
              </a:rPr>
              <a:t>Play Gap(</a:t>
            </a:r>
            <a:r>
              <a:rPr lang="en-US" sz="2800" dirty="0" err="1" smtClean="0">
                <a:latin typeface="Calibri" charset="0"/>
              </a:rPr>
              <a:t>M,N,t</a:t>
            </a:r>
            <a:r>
              <a:rPr lang="en-US" sz="2800" dirty="0" smtClean="0">
                <a:latin typeface="Calibri" charset="0"/>
              </a:rPr>
              <a:t>) for t=40 times for a given M and N.</a:t>
            </a:r>
            <a:endParaRPr lang="en-US" sz="2800" dirty="0">
              <a:latin typeface="Calibri" charset="0"/>
            </a:endParaRPr>
          </a:p>
          <a:p>
            <a:r>
              <a:rPr lang="en-US" sz="2800" dirty="0" smtClean="0">
                <a:latin typeface="Calibri" charset="0"/>
              </a:rPr>
              <a:t>Try the following values of N (s=1000):</a:t>
            </a:r>
          </a:p>
          <a:p>
            <a:pPr lvl="1"/>
            <a:r>
              <a:rPr lang="en-US" sz="2400" dirty="0" smtClean="0">
                <a:latin typeface="Calibri" charset="0"/>
              </a:rPr>
              <a:t> N = [0.7*s, 0.9*s, s, 1.1*s, 1.3*s]</a:t>
            </a:r>
          </a:p>
          <a:p>
            <a:r>
              <a:rPr lang="en-US" dirty="0" smtClean="0">
                <a:latin typeface="Calibri" charset="0"/>
              </a:rPr>
              <a:t>Take M = N.^2</a:t>
            </a:r>
          </a:p>
          <a:p>
            <a:r>
              <a:rPr lang="en-US" dirty="0" smtClean="0">
                <a:latin typeface="Calibri" charset="0"/>
              </a:rPr>
              <a:t>Print the output of Gap(</a:t>
            </a:r>
            <a:r>
              <a:rPr lang="en-US" dirty="0" err="1" smtClean="0">
                <a:latin typeface="Calibri" charset="0"/>
              </a:rPr>
              <a:t>M,N,t</a:t>
            </a:r>
            <a:r>
              <a:rPr lang="en-US" dirty="0" smtClean="0">
                <a:latin typeface="Calibri" charset="0"/>
              </a:rPr>
              <a:t>) for all possible values of M, N.</a:t>
            </a:r>
          </a:p>
          <a:p>
            <a:r>
              <a:rPr lang="en-US" dirty="0" smtClean="0">
                <a:latin typeface="Calibri" charset="0"/>
              </a:rPr>
              <a:t>(Bonus marks) Using </a:t>
            </a:r>
            <a:r>
              <a:rPr lang="en-US" dirty="0" err="1" smtClean="0">
                <a:latin typeface="Calibri" charset="0"/>
              </a:rPr>
              <a:t>meshgrid</a:t>
            </a:r>
            <a:r>
              <a:rPr lang="en-US" dirty="0" smtClean="0">
                <a:latin typeface="Calibri" charset="0"/>
              </a:rPr>
              <a:t>, plot the results.</a:t>
            </a:r>
          </a:p>
        </p:txBody>
      </p:sp>
    </p:spTree>
    <p:extLst>
      <p:ext uri="{BB962C8B-B14F-4D97-AF65-F5344CB8AC3E}">
        <p14:creationId xmlns:p14="http://schemas.microsoft.com/office/powerpoint/2010/main" val="3787318690"/>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9205"/>
            <a:ext cx="8229600" cy="2242181"/>
          </a:xfrm>
        </p:spPr>
        <p:txBody>
          <a:bodyPr>
            <a:noAutofit/>
          </a:bodyPr>
          <a:lstStyle/>
          <a:p>
            <a:r>
              <a:rPr lang="en-US" sz="3600" dirty="0" smtClean="0"/>
              <a:t>2. </a:t>
            </a:r>
            <a:r>
              <a:rPr lang="en-US" b="1" dirty="0" smtClean="0">
                <a:solidFill>
                  <a:srgbClr val="0000FF"/>
                </a:solidFill>
              </a:rPr>
              <a:t>Chaos game</a:t>
            </a:r>
            <a:br>
              <a:rPr lang="en-US" b="1" dirty="0" smtClean="0">
                <a:solidFill>
                  <a:srgbClr val="0000FF"/>
                </a:solidFill>
              </a:rPr>
            </a:br>
            <a:r>
              <a:rPr lang="en-US" sz="2800" dirty="0" smtClean="0">
                <a:solidFill>
                  <a:srgbClr val="FF0000"/>
                </a:solidFill>
              </a:rPr>
              <a:t>http://</a:t>
            </a:r>
            <a:r>
              <a:rPr lang="en-US" sz="2800" dirty="0" err="1" smtClean="0">
                <a:solidFill>
                  <a:srgbClr val="FF0000"/>
                </a:solidFill>
              </a:rPr>
              <a:t>en.wikipedia.org</a:t>
            </a:r>
            <a:r>
              <a:rPr lang="en-US" sz="2800" dirty="0" smtClean="0">
                <a:solidFill>
                  <a:srgbClr val="FF0000"/>
                </a:solidFill>
              </a:rPr>
              <a:t>/wiki/</a:t>
            </a:r>
            <a:r>
              <a:rPr lang="en-US" sz="2800" dirty="0" err="1" smtClean="0">
                <a:solidFill>
                  <a:srgbClr val="FF0000"/>
                </a:solidFill>
              </a:rPr>
              <a:t>Chaos_game</a:t>
            </a:r>
            <a:r>
              <a:rPr lang="en-US" sz="2800" dirty="0" smtClean="0">
                <a:solidFill>
                  <a:srgbClr val="FF0000"/>
                </a:solidFill>
              </a:rPr>
              <a:t/>
            </a:r>
            <a:br>
              <a:rPr lang="en-US" sz="2800" dirty="0" smtClean="0">
                <a:solidFill>
                  <a:srgbClr val="FF0000"/>
                </a:solidFill>
              </a:rPr>
            </a:br>
            <a:r>
              <a:rPr lang="en-US" sz="2800" dirty="0" smtClean="0">
                <a:solidFill>
                  <a:srgbClr val="FF0000"/>
                </a:solidFill>
              </a:rPr>
              <a:t>http://</a:t>
            </a:r>
            <a:r>
              <a:rPr lang="en-US" sz="2800" dirty="0" err="1" smtClean="0">
                <a:solidFill>
                  <a:srgbClr val="FF0000"/>
                </a:solidFill>
              </a:rPr>
              <a:t>www.cs.cornell.edu</a:t>
            </a:r>
            <a:r>
              <a:rPr lang="en-US" sz="2800" dirty="0" smtClean="0">
                <a:solidFill>
                  <a:srgbClr val="FF0000"/>
                </a:solidFill>
              </a:rPr>
              <a:t>/courses/cs100m/2008sp/Projects/P3/a3sp08.html</a:t>
            </a:r>
            <a:br>
              <a:rPr lang="en-US" sz="2800" dirty="0" smtClean="0">
                <a:solidFill>
                  <a:srgbClr val="FF0000"/>
                </a:solidFill>
              </a:rPr>
            </a:br>
            <a:r>
              <a:rPr lang="en-US" sz="2800" dirty="0" smtClean="0">
                <a:solidFill>
                  <a:srgbClr val="FF0000"/>
                </a:solidFill>
              </a:rPr>
              <a:t/>
            </a:r>
            <a:br>
              <a:rPr lang="en-US" sz="2800" dirty="0" smtClean="0">
                <a:solidFill>
                  <a:srgbClr val="FF0000"/>
                </a:solidFill>
              </a:rPr>
            </a:br>
            <a:endParaRPr lang="en-US" sz="2800" dirty="0">
              <a:solidFill>
                <a:srgbClr val="FF0000"/>
              </a:solidFill>
            </a:endParaRPr>
          </a:p>
        </p:txBody>
      </p:sp>
      <p:sp>
        <p:nvSpPr>
          <p:cNvPr id="4" name="TextBox 3"/>
          <p:cNvSpPr txBox="1"/>
          <p:nvPr/>
        </p:nvSpPr>
        <p:spPr>
          <a:xfrm>
            <a:off x="199203" y="2520112"/>
            <a:ext cx="8686800" cy="3785652"/>
          </a:xfrm>
          <a:prstGeom prst="rect">
            <a:avLst/>
          </a:prstGeom>
          <a:noFill/>
        </p:spPr>
        <p:txBody>
          <a:bodyPr wrap="square" rtlCol="0">
            <a:spAutoFit/>
          </a:bodyPr>
          <a:lstStyle/>
          <a:p>
            <a:r>
              <a:rPr lang="en-US" sz="2400" dirty="0" smtClean="0"/>
              <a:t>Consider an equilateral triangle T in the plane whose vertices are v</a:t>
            </a:r>
            <a:r>
              <a:rPr lang="en-US" sz="2400" baseline="-25000" dirty="0" smtClean="0"/>
              <a:t>1</a:t>
            </a:r>
            <a:r>
              <a:rPr lang="en-US" sz="2400" dirty="0" smtClean="0"/>
              <a:t>=(0,0), v</a:t>
            </a:r>
            <a:r>
              <a:rPr lang="en-US" sz="2400" baseline="-25000" dirty="0" smtClean="0"/>
              <a:t>2</a:t>
            </a:r>
            <a:r>
              <a:rPr lang="en-US" sz="2400" dirty="0" smtClean="0"/>
              <a:t>=(1,0) and v</a:t>
            </a:r>
            <a:r>
              <a:rPr lang="en-US" sz="2400" baseline="-25000" dirty="0" smtClean="0"/>
              <a:t>3</a:t>
            </a:r>
            <a:r>
              <a:rPr lang="en-US" sz="2400" dirty="0" smtClean="0"/>
              <a:t>=(1/2,sqrt(3)/2). Start from an arbitrary seed point p</a:t>
            </a:r>
            <a:r>
              <a:rPr lang="en-US" sz="2400" baseline="-25000" dirty="0" smtClean="0"/>
              <a:t>0 </a:t>
            </a:r>
            <a:r>
              <a:rPr lang="en-US" sz="2400" dirty="0"/>
              <a:t> </a:t>
            </a:r>
            <a:r>
              <a:rPr lang="en-US" sz="2400" dirty="0" smtClean="0"/>
              <a:t>inside the triangle T. We define a sequence of points {p</a:t>
            </a:r>
            <a:r>
              <a:rPr lang="en-US" sz="2400" baseline="-25000" dirty="0" smtClean="0"/>
              <a:t>0</a:t>
            </a:r>
            <a:r>
              <a:rPr lang="en-US" sz="2400" dirty="0" smtClean="0"/>
              <a:t>,p</a:t>
            </a:r>
            <a:r>
              <a:rPr lang="en-US" sz="2400" baseline="-25000" dirty="0" smtClean="0"/>
              <a:t>1</a:t>
            </a:r>
            <a:r>
              <a:rPr lang="en-US" sz="2400" dirty="0" smtClean="0"/>
              <a:t>,p</a:t>
            </a:r>
            <a:r>
              <a:rPr lang="en-US" sz="2400" baseline="-25000" dirty="0" smtClean="0"/>
              <a:t>2</a:t>
            </a:r>
            <a:r>
              <a:rPr lang="en-US" sz="2400" dirty="0" smtClean="0"/>
              <a:t>,p</a:t>
            </a:r>
            <a:r>
              <a:rPr lang="en-US" sz="2400" baseline="-25000" dirty="0" smtClean="0"/>
              <a:t>3</a:t>
            </a:r>
            <a:r>
              <a:rPr lang="en-US" sz="2400" dirty="0" smtClean="0"/>
              <a:t>,p</a:t>
            </a:r>
            <a:r>
              <a:rPr lang="en-US" sz="2400" baseline="-25000" dirty="0" smtClean="0"/>
              <a:t>4</a:t>
            </a:r>
            <a:r>
              <a:rPr lang="en-US" sz="2400" dirty="0" smtClean="0"/>
              <a:t>, …, </a:t>
            </a:r>
            <a:r>
              <a:rPr lang="en-US" sz="2400" dirty="0" err="1" smtClean="0"/>
              <a:t>p</a:t>
            </a:r>
            <a:r>
              <a:rPr lang="en-US" sz="2400" baseline="-25000" dirty="0" err="1" smtClean="0"/>
              <a:t>n</a:t>
            </a:r>
            <a:r>
              <a:rPr lang="en-US" sz="2400" dirty="0" smtClean="0"/>
              <a:t>,..} as follows: </a:t>
            </a:r>
            <a:r>
              <a:rPr lang="en-US" sz="2400" smtClean="0"/>
              <a:t>Start at </a:t>
            </a:r>
            <a:r>
              <a:rPr lang="en-US" sz="2400" dirty="0" smtClean="0"/>
              <a:t>p</a:t>
            </a:r>
            <a:r>
              <a:rPr lang="en-US" sz="2400" baseline="-25000" dirty="0" smtClean="0"/>
              <a:t>0</a:t>
            </a:r>
            <a:r>
              <a:rPr lang="en-US" sz="2400" dirty="0" smtClean="0"/>
              <a:t>; then select one of the triangle’s vertices at random and let p</a:t>
            </a:r>
            <a:r>
              <a:rPr lang="en-US" sz="2400" baseline="-25000" dirty="0" smtClean="0"/>
              <a:t>1</a:t>
            </a:r>
            <a:r>
              <a:rPr lang="en-US" sz="2400" dirty="0" smtClean="0"/>
              <a:t> be the point halfway between p</a:t>
            </a:r>
            <a:r>
              <a:rPr lang="en-US" sz="2400" baseline="-25000" dirty="0" smtClean="0"/>
              <a:t>0</a:t>
            </a:r>
            <a:r>
              <a:rPr lang="en-US" sz="2400" dirty="0" smtClean="0"/>
              <a:t> and the chosen vertex; then again randomly select one of the triangle’s vertices and let p</a:t>
            </a:r>
            <a:r>
              <a:rPr lang="en-US" sz="2400" baseline="-25000" dirty="0" smtClean="0"/>
              <a:t>2</a:t>
            </a:r>
            <a:r>
              <a:rPr lang="en-US" sz="2400" dirty="0" smtClean="0"/>
              <a:t> be the point halfway between p</a:t>
            </a:r>
            <a:r>
              <a:rPr lang="en-US" sz="2400" baseline="-25000" dirty="0" smtClean="0"/>
              <a:t>1</a:t>
            </a:r>
            <a:r>
              <a:rPr lang="en-US" sz="2400" dirty="0" smtClean="0"/>
              <a:t> and the chosen vertex. This way an infinite sequence of points can be generated. The following figure illustrates the first few points of such a random sequence.</a:t>
            </a:r>
            <a:endParaRPr lang="en-US" sz="2400" dirty="0"/>
          </a:p>
        </p:txBody>
      </p:sp>
    </p:spTree>
    <p:extLst>
      <p:ext uri="{BB962C8B-B14F-4D97-AF65-F5344CB8AC3E}">
        <p14:creationId xmlns:p14="http://schemas.microsoft.com/office/powerpoint/2010/main" val="340589338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icture 18.png"/>
          <p:cNvPicPr>
            <a:picLocks noChangeAspect="1"/>
          </p:cNvPicPr>
          <p:nvPr/>
        </p:nvPicPr>
        <p:blipFill>
          <a:blip r:embed="rId2"/>
          <a:stretch>
            <a:fillRect/>
          </a:stretch>
        </p:blipFill>
        <p:spPr>
          <a:xfrm>
            <a:off x="2540000" y="457200"/>
            <a:ext cx="4064000" cy="2971800"/>
          </a:xfrm>
          <a:prstGeom prst="rect">
            <a:avLst/>
          </a:prstGeom>
        </p:spPr>
      </p:pic>
      <p:sp>
        <p:nvSpPr>
          <p:cNvPr id="5" name="TextBox 4"/>
          <p:cNvSpPr txBox="1"/>
          <p:nvPr/>
        </p:nvSpPr>
        <p:spPr>
          <a:xfrm>
            <a:off x="457200" y="4191000"/>
            <a:ext cx="8229600" cy="1569660"/>
          </a:xfrm>
          <a:prstGeom prst="rect">
            <a:avLst/>
          </a:prstGeom>
          <a:noFill/>
        </p:spPr>
        <p:txBody>
          <a:bodyPr wrap="square" rtlCol="0">
            <a:spAutoFit/>
          </a:bodyPr>
          <a:lstStyle/>
          <a:p>
            <a:r>
              <a:rPr lang="en-US" sz="2400" dirty="0" smtClean="0"/>
              <a:t>The process is called the chaos game because of the apparently </a:t>
            </a:r>
            <a:r>
              <a:rPr lang="en-US" sz="2400" dirty="0" err="1" smtClean="0"/>
              <a:t>patternless</a:t>
            </a:r>
            <a:r>
              <a:rPr lang="en-US" sz="2400" dirty="0" smtClean="0"/>
              <a:t> movement of the point. When we plot the points on the screen, surprisingly, a clear pattern emerges, as shown in the figure below. This figure is known as the </a:t>
            </a:r>
            <a:r>
              <a:rPr lang="en-US" sz="2400" dirty="0" err="1" smtClean="0"/>
              <a:t>Sierpinski</a:t>
            </a:r>
            <a:r>
              <a:rPr lang="en-US" sz="2400" dirty="0" smtClean="0"/>
              <a:t> triangle.</a:t>
            </a:r>
            <a:endParaRPr lang="en-US" sz="2400" dirty="0"/>
          </a:p>
        </p:txBody>
      </p:sp>
    </p:spTree>
    <p:extLst>
      <p:ext uri="{BB962C8B-B14F-4D97-AF65-F5344CB8AC3E}">
        <p14:creationId xmlns:p14="http://schemas.microsoft.com/office/powerpoint/2010/main" val="198403287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Picture 19.png"/>
          <p:cNvPicPr>
            <a:picLocks noChangeAspect="1"/>
          </p:cNvPicPr>
          <p:nvPr/>
        </p:nvPicPr>
        <p:blipFill>
          <a:blip r:embed="rId2"/>
          <a:stretch>
            <a:fillRect/>
          </a:stretch>
        </p:blipFill>
        <p:spPr>
          <a:xfrm>
            <a:off x="996950" y="615950"/>
            <a:ext cx="7150100" cy="5626100"/>
          </a:xfrm>
          <a:prstGeom prst="rect">
            <a:avLst/>
          </a:prstGeom>
        </p:spPr>
      </p:pic>
    </p:spTree>
    <p:extLst>
      <p:ext uri="{BB962C8B-B14F-4D97-AF65-F5344CB8AC3E}">
        <p14:creationId xmlns:p14="http://schemas.microsoft.com/office/powerpoint/2010/main" val="41029345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295400"/>
            <a:ext cx="8229600" cy="3416320"/>
          </a:xfrm>
          <a:prstGeom prst="rect">
            <a:avLst/>
          </a:prstGeom>
          <a:noFill/>
        </p:spPr>
        <p:txBody>
          <a:bodyPr wrap="square" rtlCol="0">
            <a:spAutoFit/>
          </a:bodyPr>
          <a:lstStyle/>
          <a:p>
            <a:r>
              <a:rPr lang="en-US" sz="2400" dirty="0" smtClean="0"/>
              <a:t>Write the following functions:</a:t>
            </a:r>
          </a:p>
          <a:p>
            <a:pPr>
              <a:buFont typeface="Arial"/>
              <a:buChar char="•"/>
            </a:pPr>
            <a:endParaRPr lang="en-US" sz="2400" dirty="0" smtClean="0"/>
          </a:p>
          <a:p>
            <a:pPr>
              <a:buFont typeface="Arial"/>
              <a:buChar char="•"/>
            </a:pPr>
            <a:r>
              <a:rPr lang="en-US" sz="2400" dirty="0" smtClean="0"/>
              <a:t> </a:t>
            </a:r>
            <a:r>
              <a:rPr lang="en-US" sz="2400" b="1" dirty="0" err="1" smtClean="0"/>
              <a:t>chaos(x,y</a:t>
            </a:r>
            <a:r>
              <a:rPr lang="en-US" sz="2400" b="1" dirty="0" smtClean="0"/>
              <a:t>):</a:t>
            </a:r>
            <a:r>
              <a:rPr lang="en-US" sz="2400" dirty="0" smtClean="0"/>
              <a:t> returns the coordinate of the next point where (</a:t>
            </a:r>
            <a:r>
              <a:rPr lang="en-US" sz="2400" dirty="0" err="1" smtClean="0"/>
              <a:t>x,y</a:t>
            </a:r>
            <a:r>
              <a:rPr lang="en-US" sz="2400" dirty="0" smtClean="0"/>
              <a:t>)</a:t>
            </a:r>
          </a:p>
          <a:p>
            <a:r>
              <a:rPr lang="en-US" sz="2400" dirty="0" smtClean="0"/>
              <a:t>		 </a:t>
            </a:r>
            <a:r>
              <a:rPr lang="en-US" sz="2400" b="1" dirty="0" smtClean="0"/>
              <a:t> </a:t>
            </a:r>
            <a:r>
              <a:rPr lang="en-US" sz="2400" dirty="0" smtClean="0"/>
              <a:t>is the coordinate of the current point.</a:t>
            </a:r>
          </a:p>
          <a:p>
            <a:pPr>
              <a:buFont typeface="Arial"/>
              <a:buChar char="•"/>
            </a:pPr>
            <a:r>
              <a:rPr lang="en-US" sz="2400" dirty="0" smtClean="0"/>
              <a:t> </a:t>
            </a:r>
            <a:r>
              <a:rPr lang="en-US" sz="2400" b="1" dirty="0" err="1" smtClean="0"/>
              <a:t>chaosGame(n</a:t>
            </a:r>
            <a:r>
              <a:rPr lang="en-US" sz="2400" b="1" dirty="0" smtClean="0"/>
              <a:t>): </a:t>
            </a:r>
            <a:r>
              <a:rPr lang="en-US" sz="2400" dirty="0" smtClean="0"/>
              <a:t>draws </a:t>
            </a:r>
            <a:r>
              <a:rPr lang="en-US" sz="2400" dirty="0" err="1" smtClean="0"/>
              <a:t>Sierpinski’s</a:t>
            </a:r>
            <a:r>
              <a:rPr lang="en-US" sz="2400" dirty="0" smtClean="0"/>
              <a:t> triangle using </a:t>
            </a:r>
            <a:r>
              <a:rPr lang="en-US" sz="2400" dirty="0" err="1" smtClean="0"/>
              <a:t>n</a:t>
            </a:r>
            <a:r>
              <a:rPr lang="en-US" sz="2400" dirty="0" smtClean="0"/>
              <a:t> points and</a:t>
            </a:r>
          </a:p>
          <a:p>
            <a:r>
              <a:rPr lang="en-US" sz="2400" dirty="0" smtClean="0"/>
              <a:t>		 your function </a:t>
            </a:r>
            <a:r>
              <a:rPr lang="en-US" sz="2400" b="1" dirty="0" smtClean="0"/>
              <a:t>chaos</a:t>
            </a:r>
            <a:r>
              <a:rPr lang="en-US" sz="2400" dirty="0" smtClean="0"/>
              <a:t>.</a:t>
            </a:r>
          </a:p>
          <a:p>
            <a:endParaRPr lang="en-US" sz="2400" dirty="0" smtClean="0"/>
          </a:p>
          <a:p>
            <a:r>
              <a:rPr lang="en-US" sz="2400" dirty="0" smtClean="0"/>
              <a:t>You can start your simulation from a vertex of the equilateral triangle. </a:t>
            </a:r>
            <a:endParaRPr lang="en-US" sz="2400" dirty="0"/>
          </a:p>
        </p:txBody>
      </p:sp>
    </p:spTree>
    <p:extLst>
      <p:ext uri="{BB962C8B-B14F-4D97-AF65-F5344CB8AC3E}">
        <p14:creationId xmlns:p14="http://schemas.microsoft.com/office/powerpoint/2010/main" val="3780148364"/>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Flag design</a:t>
            </a:r>
            <a:endParaRPr lang="en-US" dirty="0"/>
          </a:p>
        </p:txBody>
      </p:sp>
      <p:sp>
        <p:nvSpPr>
          <p:cNvPr id="3" name="Content Placeholder 2"/>
          <p:cNvSpPr>
            <a:spLocks noGrp="1"/>
          </p:cNvSpPr>
          <p:nvPr>
            <p:ph idx="1"/>
          </p:nvPr>
        </p:nvSpPr>
        <p:spPr/>
        <p:txBody>
          <a:bodyPr/>
          <a:lstStyle/>
          <a:p>
            <a:r>
              <a:rPr lang="en-US" dirty="0" smtClean="0"/>
              <a:t>Write functions discussed in the class to print the flag emblem. Your program should be flexible enough to accommodate various input arguments such as the size of the rectangle, the center of the rectangle, the inner and the outer radii needed for </a:t>
            </a:r>
            <a:r>
              <a:rPr lang="en-US" dirty="0" err="1" smtClean="0"/>
              <a:t>DrawStar</a:t>
            </a:r>
            <a:r>
              <a:rPr lang="en-US" dirty="0" smtClean="0"/>
              <a:t>, the number of stars etc.</a:t>
            </a:r>
          </a:p>
          <a:p>
            <a:r>
              <a:rPr lang="en-US" dirty="0" smtClean="0"/>
              <a:t>Test your program on </a:t>
            </a:r>
            <a:r>
              <a:rPr lang="en-US" smtClean="0"/>
              <a:t>various inputs.</a:t>
            </a:r>
            <a:endParaRPr lang="en-US" dirty="0"/>
          </a:p>
        </p:txBody>
      </p:sp>
    </p:spTree>
    <p:extLst>
      <p:ext uri="{BB962C8B-B14F-4D97-AF65-F5344CB8AC3E}">
        <p14:creationId xmlns:p14="http://schemas.microsoft.com/office/powerpoint/2010/main" val="89553899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79</TotalTime>
  <Words>460</Words>
  <Application>Microsoft Macintosh PowerPoint</Application>
  <PresentationFormat>On-screen Show (4:3)</PresentationFormat>
  <Paragraphs>27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CMPT 102 Programming Assignment 2</vt:lpstr>
      <vt:lpstr>1. Gap(M,N,t) (Discussed in the class)</vt:lpstr>
      <vt:lpstr>Things that you have to do:</vt:lpstr>
      <vt:lpstr>2. Chaos game http://en.wikipedia.org/wiki/Chaos_game http://www.cs.cornell.edu/courses/cs100m/2008sp/Projects/P3/a3sp08.html  </vt:lpstr>
      <vt:lpstr>PowerPoint Presentation</vt:lpstr>
      <vt:lpstr>PowerPoint Presentation</vt:lpstr>
      <vt:lpstr>PowerPoint Presentation</vt:lpstr>
      <vt:lpstr>3. Flag design</vt:lpstr>
    </vt:vector>
  </TitlesOfParts>
  <Company>SFU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CMPT 102 Programming Assignment 2</dc:title>
  <dc:creator>Binay Bhattacharya</dc:creator>
  <cp:lastModifiedBy>Binay Bhattacharya</cp:lastModifiedBy>
  <cp:revision>9</cp:revision>
  <dcterms:created xsi:type="dcterms:W3CDTF">2012-02-24T00:01:23Z</dcterms:created>
  <dcterms:modified xsi:type="dcterms:W3CDTF">2012-02-28T01:51:20Z</dcterms:modified>
</cp:coreProperties>
</file>